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76"/>
    <a:srgbClr val="EA564F"/>
    <a:srgbClr val="9BAB84"/>
    <a:srgbClr val="6C9394"/>
    <a:srgbClr val="831C84"/>
    <a:srgbClr val="FFFFFF"/>
    <a:srgbClr val="FBF3DB"/>
    <a:srgbClr val="E38C3C"/>
    <a:srgbClr val="009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/>
    <p:restoredTop sz="96327"/>
  </p:normalViewPr>
  <p:slideViewPr>
    <p:cSldViewPr snapToGrid="0">
      <p:cViewPr>
        <p:scale>
          <a:sx n="66" d="100"/>
          <a:sy n="66" d="100"/>
        </p:scale>
        <p:origin x="132" y="-2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12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74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8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7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  <a:prstGeom prst="rect">
            <a:avLst/>
          </a:prstGeom>
        </p:spPr>
        <p:txBody>
          <a:bodyPr anchor="b"/>
          <a:lstStyle>
            <a:lvl1pPr>
              <a:defRPr sz="992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7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140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04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18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  <a:prstGeom prst="rect">
            <a:avLst/>
          </a:prstGeom>
        </p:spPr>
        <p:txBody>
          <a:bodyPr anchor="b"/>
          <a:lstStyle>
            <a:lvl1pPr>
              <a:defRPr sz="529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  <a:prstGeom prst="rect">
            <a:avLst/>
          </a:prstGeo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69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  <a:prstGeom prst="rect">
            <a:avLst/>
          </a:prstGeom>
        </p:spPr>
        <p:txBody>
          <a:bodyPr anchor="b"/>
          <a:lstStyle>
            <a:lvl1pPr>
              <a:defRPr sz="529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4C4DDE1C-BD4C-6042-B042-AE1B3955466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/>
          <a:lstStyle/>
          <a:p>
            <a:fld id="{1535ECA7-3FCA-7140-999A-722308D7F3B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69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97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s.sbranna@uni-koeln.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tthies1@uni-koeln.de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216238-090F-B11E-62BE-52DCA0D470CA}"/>
              </a:ext>
            </a:extLst>
          </p:cNvPr>
          <p:cNvSpPr/>
          <p:nvPr/>
        </p:nvSpPr>
        <p:spPr>
          <a:xfrm>
            <a:off x="0" y="18738306"/>
            <a:ext cx="15119350" cy="394428"/>
          </a:xfrm>
          <a:prstGeom prst="rect">
            <a:avLst/>
          </a:prstGeom>
          <a:solidFill>
            <a:srgbClr val="005176"/>
          </a:solidFill>
          <a:ln>
            <a:solidFill>
              <a:srgbClr val="0051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spc="80" dirty="0" err="1">
                <a:latin typeface="Albert Sans Medium" pitchFamily="2" charset="77"/>
              </a:rPr>
              <a:t>Kontakt</a:t>
            </a:r>
            <a:r>
              <a:rPr lang="en-US" sz="1900" spc="80" dirty="0">
                <a:latin typeface="Albert Sans Medium" pitchFamily="2" charset="77"/>
              </a:rPr>
              <a:t>: Simona Sbranna |  Tobias-Alexander Herrmann  |  ccls-info@uni-koeln.de  |  ccls.phil-fak.uni-koeln.de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B8DA2F5-212A-E221-8C5B-72C00E0C5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21" y="19341134"/>
            <a:ext cx="4002299" cy="179739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732E8F3-A70C-AA7C-4A34-16FD98324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8987" y="19466153"/>
            <a:ext cx="4087703" cy="1843799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17CBE4D6-1EC3-03CC-E33B-C8A2CADFC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7291" y="19523353"/>
            <a:ext cx="1615177" cy="16151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E81FDA-E1E5-D1D5-2DD2-8C0340FEA1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26" r="4486"/>
          <a:stretch/>
        </p:blipFill>
        <p:spPr>
          <a:xfrm>
            <a:off x="8918207" y="1197406"/>
            <a:ext cx="4746993" cy="61840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98D70C-6A23-2F47-D87E-6DF967E562E4}"/>
              </a:ext>
            </a:extLst>
          </p:cNvPr>
          <p:cNvSpPr txBox="1"/>
          <p:nvPr/>
        </p:nvSpPr>
        <p:spPr>
          <a:xfrm>
            <a:off x="1311909" y="1097272"/>
            <a:ext cx="74014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900" spc="80">
                <a:solidFill>
                  <a:schemeClr val="lt1"/>
                </a:solidFill>
                <a:latin typeface="Albert Sans Medium" pitchFamily="2" charset="77"/>
              </a:defRPr>
            </a:lvl1pPr>
          </a:lstStyle>
          <a:p>
            <a:r>
              <a:rPr lang="en-GB" sz="6000" b="1" dirty="0">
                <a:solidFill>
                  <a:srgbClr val="E38C3C"/>
                </a:solidFill>
                <a:latin typeface="Arial Narrow" panose="020B0604020202020204" pitchFamily="34" charset="0"/>
              </a:rPr>
              <a:t>LUNCH &amp; LINGUISTICS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3FF02A-8076-D98C-EF65-19FCF428BEF1}"/>
              </a:ext>
            </a:extLst>
          </p:cNvPr>
          <p:cNvSpPr txBox="1"/>
          <p:nvPr/>
        </p:nvSpPr>
        <p:spPr>
          <a:xfrm>
            <a:off x="1454149" y="2278156"/>
            <a:ext cx="7054851" cy="5103275"/>
          </a:xfrm>
          <a:prstGeom prst="rect">
            <a:avLst/>
          </a:prstGeom>
          <a:solidFill>
            <a:srgbClr val="831C84"/>
          </a:solidFill>
        </p:spPr>
        <p:txBody>
          <a:bodyPr wrap="square" lIns="180000" tIns="180000" rIns="180000" bIns="180000" rtlCol="0">
            <a:spAutoFit/>
          </a:bodyPr>
          <a:lstStyle/>
          <a:p>
            <a:pPr algn="just"/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We are happy to invite you to an informal and friendly space for researchers (from advanced Master and PhD students to Post-Docs) where you can </a:t>
            </a: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present and discuss your work-in-progress projects</a:t>
            </a:r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, as well as network with researchers coming from different linguistics fields! </a:t>
            </a:r>
          </a:p>
          <a:p>
            <a:pPr algn="just"/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Lunch &amp; Linguistics is the perfect place to get feedback on your current work, brain storm on new project or even do a dry run for any other presentation in a </a:t>
            </a: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safe and convivial environment</a:t>
            </a:r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. </a:t>
            </a:r>
          </a:p>
          <a:p>
            <a:pPr algn="just"/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Presentations and discussions are preceded by a </a:t>
            </a: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mindful lunch break</a:t>
            </a:r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 together to get to know each other in a relaxed atmosphere.</a:t>
            </a:r>
          </a:p>
          <a:p>
            <a:pPr algn="just"/>
            <a:endParaRPr lang="en-GB" sz="2200" dirty="0">
              <a:solidFill>
                <a:srgbClr val="FBF3DB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Lunch &amp; Linguistics will take place during the semester on Wednesdays from 12:30 to 13:30 at Meister-</a:t>
            </a:r>
            <a:r>
              <a:rPr lang="en-GB" sz="2200" dirty="0" err="1">
                <a:solidFill>
                  <a:srgbClr val="FBF3DB"/>
                </a:solidFill>
                <a:latin typeface="Arial Narrow" panose="020B0606020202030204" pitchFamily="34" charset="0"/>
              </a:rPr>
              <a:t>Ekkehart</a:t>
            </a:r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-Str. 7, 2</a:t>
            </a:r>
            <a:r>
              <a:rPr lang="en-GB" sz="2200" baseline="30000" dirty="0">
                <a:solidFill>
                  <a:srgbClr val="FBF3DB"/>
                </a:solidFill>
                <a:latin typeface="Arial Narrow" panose="020B0606020202030204" pitchFamily="34" charset="0"/>
              </a:rPr>
              <a:t>nd</a:t>
            </a:r>
            <a:r>
              <a:rPr lang="en-GB" sz="2200" dirty="0">
                <a:solidFill>
                  <a:srgbClr val="FBF3DB"/>
                </a:solidFill>
                <a:latin typeface="Arial Narrow" panose="020B0606020202030204" pitchFamily="34" charset="0"/>
              </a:rPr>
              <a:t> floor, right.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61967C-6392-4266-65DD-976A5F75BAB8}"/>
              </a:ext>
            </a:extLst>
          </p:cNvPr>
          <p:cNvSpPr txBox="1"/>
          <p:nvPr/>
        </p:nvSpPr>
        <p:spPr>
          <a:xfrm>
            <a:off x="1350009" y="7899614"/>
            <a:ext cx="123151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600" b="1" i="1" dirty="0">
                <a:solidFill>
                  <a:srgbClr val="E38C3C"/>
                </a:solidFill>
                <a:latin typeface="Arial Narrow" panose="020B0604020202020204" pitchFamily="34" charset="0"/>
              </a:rPr>
              <a:t>SUMMER TERM PROGRAMME – save the date!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3E49F6-FDB3-56F7-52D2-B48E88F14B68}"/>
              </a:ext>
            </a:extLst>
          </p:cNvPr>
          <p:cNvSpPr txBox="1"/>
          <p:nvPr/>
        </p:nvSpPr>
        <p:spPr>
          <a:xfrm>
            <a:off x="1454149" y="8723435"/>
            <a:ext cx="12211051" cy="4980164"/>
          </a:xfrm>
          <a:prstGeom prst="rect">
            <a:avLst/>
          </a:prstGeom>
          <a:solidFill>
            <a:srgbClr val="9BAB84"/>
          </a:solidFill>
        </p:spPr>
        <p:txBody>
          <a:bodyPr wrap="square" lIns="180000" tIns="180000" rIns="180000" bIns="180000">
            <a:spAutoFit/>
          </a:bodyPr>
          <a:lstStyle/>
          <a:p>
            <a:pPr lvl="0" indent="-342900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it-IT" sz="2400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</a:t>
            </a:r>
            <a:r>
              <a:rPr lang="it-IT" sz="2400" baseline="30000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it-IT" sz="2400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April </a:t>
            </a:r>
            <a:r>
              <a:rPr lang="it-IT" sz="2400" i="1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it-IT" sz="2400" i="1" dirty="0" err="1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Tabea</a:t>
            </a:r>
            <a:r>
              <a:rPr lang="it-IT" sz="2400" i="1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400" i="1" dirty="0" err="1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Thies</a:t>
            </a:r>
            <a:r>
              <a:rPr lang="it-IT" sz="2400" i="1" dirty="0">
                <a:solidFill>
                  <a:srgbClr val="FBF3DB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Anne Hermes, Philipp </a:t>
            </a:r>
            <a:r>
              <a:rPr lang="it-IT" sz="2400" i="1" dirty="0" err="1">
                <a:solidFill>
                  <a:srgbClr val="FBF3DB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Buech</a:t>
            </a:r>
            <a:endParaRPr lang="it-IT" sz="2400" i="1" dirty="0">
              <a:solidFill>
                <a:srgbClr val="FBF3DB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GB" sz="2400" b="1" kern="100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Investigating Speech Breathing with Electromagnetic Articulography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GB" sz="2400" i="1" kern="100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presenters also offer an introductory workshop to the “Articulatory Data Analysis Tool” (ADA, an open-source tool for the visualization, annotation, and measurement of acoustic and kinematic data) after L&amp;L, from 15:00 to 17:00. If you are interested, please contact: </a:t>
            </a:r>
            <a:r>
              <a:rPr lang="en-GB" sz="2400" i="1" kern="100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6"/>
              </a:rPr>
              <a:t>tthies1@uni-koeln.de</a:t>
            </a:r>
            <a:endParaRPr lang="en-GB" sz="2400" i="1" kern="100" dirty="0">
              <a:solidFill>
                <a:srgbClr val="7030A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indent="-342900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it-IT" sz="2400" strike="sngStrike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it-IT" sz="2400" strike="sngStrike" baseline="30000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it-IT" sz="2400" strike="sngStrike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June</a:t>
            </a:r>
            <a:r>
              <a:rPr lang="it-IT" sz="2400" i="1" strike="sngStrike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Maria </a:t>
            </a:r>
            <a:r>
              <a:rPr lang="it-IT" sz="2400" i="1" strike="sngStrike" dirty="0" err="1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Lialiou</a:t>
            </a:r>
            <a:r>
              <a:rPr lang="en-GB" sz="2400" b="1" kern="100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sz="2400" b="1" i="1" kern="100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CANCELLED</a:t>
            </a:r>
            <a:endParaRPr lang="it-IT" sz="2400" i="1" strike="sngStrike" dirty="0">
              <a:solidFill>
                <a:srgbClr val="FBF3DB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it-IT" sz="240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</a:t>
            </a:r>
            <a:r>
              <a:rPr lang="it-IT" sz="2400" kern="100" baseline="3000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</a:t>
            </a:r>
            <a:r>
              <a:rPr lang="it-IT" sz="240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400" dirty="0">
                <a:solidFill>
                  <a:srgbClr val="FBF3DB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June </a:t>
            </a:r>
            <a:r>
              <a:rPr lang="it-IT" sz="2400" i="1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David Felipe Guerrero-Beltrán (</a:t>
            </a:r>
            <a:r>
              <a:rPr lang="it-IT" sz="2400" i="1" dirty="0" err="1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Universite</a:t>
            </a:r>
            <a:r>
              <a:rPr lang="it-IT" sz="2400" i="1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́ de Paris)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GB" sz="2400" b="1" kern="100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Background-Foreground discourse relations and tense marking in Burarra/Gun-</a:t>
            </a:r>
            <a:r>
              <a:rPr lang="en-GB" sz="2400" b="1" kern="100" dirty="0" err="1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nartpa</a:t>
            </a:r>
            <a:r>
              <a:rPr lang="en-GB" sz="2400" b="1" kern="100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	(</a:t>
            </a:r>
            <a:r>
              <a:rPr lang="en-GB" sz="2400" b="1" kern="100" dirty="0" err="1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Maningrida</a:t>
            </a:r>
            <a:r>
              <a:rPr lang="en-GB" sz="2400" b="1" kern="100" dirty="0">
                <a:solidFill>
                  <a:srgbClr val="FBF3D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Australia)</a:t>
            </a:r>
            <a:endParaRPr lang="it-IT" sz="2400" i="1" dirty="0">
              <a:solidFill>
                <a:srgbClr val="FBF3DB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endParaRPr lang="en-GB" sz="2400" b="1" dirty="0">
              <a:solidFill>
                <a:srgbClr val="FBF3DB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33007F-A71D-3BCF-ADD8-D83C0706BE78}"/>
              </a:ext>
            </a:extLst>
          </p:cNvPr>
          <p:cNvSpPr txBox="1"/>
          <p:nvPr/>
        </p:nvSpPr>
        <p:spPr>
          <a:xfrm>
            <a:off x="1169035" y="15542115"/>
            <a:ext cx="124961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2800" i="1" dirty="0">
                <a:solidFill>
                  <a:srgbClr val="005176"/>
                </a:solidFill>
                <a:latin typeface="Arial Narrow" panose="020B0606020202030204" pitchFamily="34" charset="0"/>
              </a:rPr>
              <a:t>There are still free spots in May this semester!</a:t>
            </a:r>
          </a:p>
          <a:p>
            <a:pPr algn="r"/>
            <a:r>
              <a:rPr lang="en-GB" sz="2200" b="1" i="1" dirty="0">
                <a:solidFill>
                  <a:srgbClr val="E38C3C"/>
                </a:solidFill>
                <a:latin typeface="Arial Narrow" panose="020B0606020202030204" pitchFamily="34" charset="0"/>
              </a:rPr>
              <a:t>If you want to use this space as a presenter, write to </a:t>
            </a:r>
            <a:r>
              <a:rPr lang="en-GB" sz="2200" b="1" i="1" dirty="0">
                <a:solidFill>
                  <a:srgbClr val="E38C3C"/>
                </a:solidFill>
                <a:latin typeface="Arial Narrow" panose="020B0606020202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s.sbranna@uni-koeln.de</a:t>
            </a:r>
            <a:endParaRPr lang="en-GB" sz="2200" b="1" i="1" dirty="0">
              <a:solidFill>
                <a:srgbClr val="E38C3C"/>
              </a:solidFill>
              <a:latin typeface="Arial Narrow" panose="020B0606020202030204" pitchFamily="34" charset="0"/>
            </a:endParaRPr>
          </a:p>
          <a:p>
            <a:pPr algn="r"/>
            <a:r>
              <a:rPr lang="en-GB" sz="2200" b="1" i="1" dirty="0">
                <a:solidFill>
                  <a:srgbClr val="E38C3C"/>
                </a:solidFill>
                <a:latin typeface="Arial Narrow" panose="020B0606020202030204" pitchFamily="34" charset="0"/>
              </a:rPr>
              <a:t>We look forward to your contribution!</a:t>
            </a:r>
            <a:endParaRPr lang="en-GB" sz="1800" i="1" dirty="0">
              <a:solidFill>
                <a:srgbClr val="831C84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42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170</TotalTime>
  <Words>308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Albert Sans Medium</vt:lpstr>
      <vt:lpstr>Arial</vt:lpstr>
      <vt:lpstr>Arial Narrow</vt:lpstr>
      <vt:lpstr>Wingdings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Goetz</dc:creator>
  <cp:lastModifiedBy>Simona Sbranna</cp:lastModifiedBy>
  <cp:revision>27</cp:revision>
  <dcterms:created xsi:type="dcterms:W3CDTF">2023-04-14T07:15:41Z</dcterms:created>
  <dcterms:modified xsi:type="dcterms:W3CDTF">2025-05-27T14:58:24Z</dcterms:modified>
</cp:coreProperties>
</file>